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9" r:id="rId3"/>
    <p:sldId id="260" r:id="rId4"/>
    <p:sldId id="266" r:id="rId5"/>
    <p:sldId id="267" r:id="rId6"/>
    <p:sldId id="268" r:id="rId7"/>
    <p:sldId id="269" r:id="rId8"/>
    <p:sldId id="280" r:id="rId9"/>
    <p:sldId id="281" r:id="rId10"/>
    <p:sldId id="282" r:id="rId11"/>
    <p:sldId id="283" r:id="rId12"/>
    <p:sldId id="284" r:id="rId13"/>
    <p:sldId id="285" r:id="rId14"/>
    <p:sldId id="286" r:id="rId15"/>
    <p:sldId id="287" r:id="rId16"/>
    <p:sldId id="288"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45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66ADC6-ECC2-BA4B-8DA2-462BC5EC692C}" type="datetimeFigureOut">
              <a:rPr lang="en-US" smtClean="0"/>
              <a:t>2/17/17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530E16-BE38-9645-98F4-488E8AD53238}" type="slidenum">
              <a:rPr lang="en-US" smtClean="0"/>
              <a:t>‹#›</a:t>
            </a:fld>
            <a:endParaRPr lang="en-US"/>
          </a:p>
        </p:txBody>
      </p:sp>
    </p:spTree>
    <p:extLst>
      <p:ext uri="{BB962C8B-B14F-4D97-AF65-F5344CB8AC3E}">
        <p14:creationId xmlns:p14="http://schemas.microsoft.com/office/powerpoint/2010/main" val="33121967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9.1.  A beer glass commemorating a “Pint of Science” event, where well-known scientists give free lectures at a local pub.  Photo by J. E. Dixon.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2</a:t>
            </a:fld>
            <a:endParaRPr lang="en-US"/>
          </a:p>
        </p:txBody>
      </p:sp>
    </p:spTree>
    <p:extLst>
      <p:ext uri="{BB962C8B-B14F-4D97-AF65-F5344CB8AC3E}">
        <p14:creationId xmlns:p14="http://schemas.microsoft.com/office/powerpoint/2010/main" val="3039974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 6.3.  </a:t>
            </a:r>
            <a:r>
              <a:rPr lang="en-US" sz="1200" kern="1200" dirty="0" smtClean="0">
                <a:solidFill>
                  <a:schemeClr val="tx1"/>
                </a:solidFill>
                <a:effectLst/>
                <a:latin typeface="+mn-lt"/>
                <a:ea typeface="+mn-ea"/>
                <a:cs typeface="+mn-cs"/>
              </a:rPr>
              <a:t>An example of exponential population growth. </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11</a:t>
            </a:fld>
            <a:endParaRPr lang="en-US"/>
          </a:p>
        </p:txBody>
      </p:sp>
    </p:spTree>
    <p:extLst>
      <p:ext uri="{BB962C8B-B14F-4D97-AF65-F5344CB8AC3E}">
        <p14:creationId xmlns:p14="http://schemas.microsoft.com/office/powerpoint/2010/main" val="44815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Figure A 7.1  </a:t>
            </a:r>
            <a:r>
              <a:rPr lang="en-US" sz="1200" kern="1200" dirty="0" smtClean="0">
                <a:solidFill>
                  <a:schemeClr val="tx1"/>
                </a:solidFill>
                <a:effectLst/>
                <a:latin typeface="+mn-lt"/>
                <a:ea typeface="+mn-ea"/>
                <a:cs typeface="+mn-cs"/>
              </a:rPr>
              <a:t>Subsidence of the land surface over time, assuming it is caused by an exponential process of oxidation and compaction.  The land surface is assumed to be 0.5 meters above sea level at Year 0 (e.g., 1860 AD, about the time when levees were first constructed in New Orleans) and then subsides at a rate given by the equation:</a:t>
            </a:r>
          </a:p>
          <a:p>
            <a:r>
              <a:rPr lang="en-US" sz="1200" kern="1200" dirty="0" smtClean="0">
                <a:solidFill>
                  <a:schemeClr val="tx1"/>
                </a:solidFill>
                <a:effectLst/>
                <a:latin typeface="+mn-lt"/>
                <a:ea typeface="+mn-ea"/>
                <a:cs typeface="+mn-cs"/>
              </a:rPr>
              <a:t> </a:t>
            </a:r>
          </a:p>
          <a:p>
            <a:r>
              <a:rPr lang="en-US" sz="1200" i="1" kern="1200" dirty="0" err="1" smtClean="0">
                <a:solidFill>
                  <a:schemeClr val="tx1"/>
                </a:solidFill>
                <a:effectLst/>
                <a:latin typeface="+mn-lt"/>
                <a:ea typeface="+mn-ea"/>
                <a:cs typeface="+mn-cs"/>
              </a:rPr>
              <a:t>zt</a:t>
            </a:r>
            <a:r>
              <a:rPr lang="en-US" sz="1200" i="1" kern="1200" dirty="0" smtClean="0">
                <a:solidFill>
                  <a:schemeClr val="tx1"/>
                </a:solidFill>
                <a:effectLst/>
                <a:latin typeface="+mn-lt"/>
                <a:ea typeface="+mn-ea"/>
                <a:cs typeface="+mn-cs"/>
              </a:rPr>
              <a:t>=z0e-tτ-z1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where </a:t>
            </a:r>
            <a:r>
              <a:rPr lang="en-US" sz="1200" i="1" kern="1200" dirty="0" smtClean="0">
                <a:solidFill>
                  <a:schemeClr val="tx1"/>
                </a:solidFill>
                <a:effectLst/>
                <a:latin typeface="+mn-lt"/>
                <a:ea typeface="+mn-ea"/>
                <a:cs typeface="+mn-cs"/>
              </a:rPr>
              <a:t>z(t)</a:t>
            </a:r>
            <a:r>
              <a:rPr lang="en-US" sz="1200" kern="1200" dirty="0" smtClean="0">
                <a:solidFill>
                  <a:schemeClr val="tx1"/>
                </a:solidFill>
                <a:effectLst/>
                <a:latin typeface="+mn-lt"/>
                <a:ea typeface="+mn-ea"/>
                <a:cs typeface="+mn-cs"/>
              </a:rPr>
              <a:t> is the height of land at any time after Year 0, </a:t>
            </a:r>
            <a:r>
              <a:rPr lang="en-US" sz="1200" i="1" kern="1200" dirty="0" smtClean="0">
                <a:solidFill>
                  <a:schemeClr val="tx1"/>
                </a:solidFill>
                <a:effectLst/>
                <a:latin typeface="+mn-lt"/>
                <a:ea typeface="+mn-ea"/>
                <a:cs typeface="+mn-cs"/>
              </a:rPr>
              <a:t>t </a:t>
            </a:r>
            <a:r>
              <a:rPr lang="en-US" sz="1200" kern="1200" dirty="0" smtClean="0">
                <a:solidFill>
                  <a:schemeClr val="tx1"/>
                </a:solidFill>
                <a:effectLst/>
                <a:latin typeface="+mn-lt"/>
                <a:ea typeface="+mn-ea"/>
                <a:cs typeface="+mn-cs"/>
              </a:rPr>
              <a:t>is time in years, </a:t>
            </a:r>
            <a:r>
              <a:rPr lang="en-US" sz="1200" i="1" kern="1200" dirty="0" smtClean="0">
                <a:solidFill>
                  <a:schemeClr val="tx1"/>
                </a:solidFill>
                <a:effectLst/>
                <a:latin typeface="+mn-lt"/>
                <a:ea typeface="+mn-ea"/>
                <a:cs typeface="+mn-cs"/>
              </a:rPr>
              <a:t>z</a:t>
            </a:r>
            <a:r>
              <a:rPr lang="en-US" sz="1200" i="1"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is the total subsidence after infinite time (assumed in this case to be 4.0 meters), z</a:t>
            </a:r>
            <a:r>
              <a:rPr lang="en-US" sz="1200" kern="1200" baseline="-25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is given by </a:t>
            </a:r>
            <a:r>
              <a:rPr lang="en-US" sz="1200" i="1" kern="1200" dirty="0" smtClean="0">
                <a:solidFill>
                  <a:schemeClr val="tx1"/>
                </a:solidFill>
                <a:effectLst/>
                <a:latin typeface="+mn-lt"/>
                <a:ea typeface="+mn-ea"/>
                <a:cs typeface="+mn-cs"/>
              </a:rPr>
              <a:t>z</a:t>
            </a:r>
            <a:r>
              <a:rPr lang="en-US" sz="1200" i="1" kern="1200" baseline="-25000" dirty="0" smtClean="0">
                <a:solidFill>
                  <a:schemeClr val="tx1"/>
                </a:solidFill>
                <a:effectLst/>
                <a:latin typeface="+mn-lt"/>
                <a:ea typeface="+mn-ea"/>
                <a:cs typeface="+mn-cs"/>
              </a:rPr>
              <a:t>0</a:t>
            </a:r>
            <a:r>
              <a:rPr lang="en-US" sz="1200" kern="1200" dirty="0" smtClean="0">
                <a:solidFill>
                  <a:schemeClr val="tx1"/>
                </a:solidFill>
                <a:effectLst/>
                <a:latin typeface="+mn-lt"/>
                <a:ea typeface="+mn-ea"/>
                <a:cs typeface="+mn-cs"/>
              </a:rPr>
              <a:t>  minus the initial height (0.5 meters), and</a:t>
            </a:r>
            <a:r>
              <a:rPr lang="en-US" sz="1200" i="1" kern="120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 is an exponential time constant, set equal here to 35 years.   </a:t>
            </a:r>
            <a:r>
              <a:rPr lang="en-US" sz="1200" i="1" kern="1200" dirty="0" smtClean="0">
                <a:solidFill>
                  <a:schemeClr val="tx1"/>
                </a:solidFill>
                <a:effectLst/>
                <a:latin typeface="+mn-lt"/>
                <a:ea typeface="+mn-ea"/>
                <a:cs typeface="+mn-cs"/>
              </a:rPr>
              <a:t>z</a:t>
            </a:r>
            <a:r>
              <a:rPr lang="en-US" sz="1200" i="1" kern="1200" baseline="-25000" dirty="0" smtClean="0">
                <a:solidFill>
                  <a:schemeClr val="tx1"/>
                </a:solidFill>
                <a:effectLst/>
                <a:latin typeface="+mn-lt"/>
                <a:ea typeface="+mn-ea"/>
                <a:cs typeface="+mn-cs"/>
              </a:rPr>
              <a:t>0 </a:t>
            </a:r>
            <a:r>
              <a:rPr lang="en-US" sz="1200" kern="1200" dirty="0" smtClean="0">
                <a:solidFill>
                  <a:schemeClr val="tx1"/>
                </a:solidFill>
                <a:effectLst/>
                <a:latin typeface="+mn-lt"/>
                <a:ea typeface="+mn-ea"/>
                <a:cs typeface="+mn-cs"/>
              </a:rPr>
              <a:t>relates to the original thickness of compactible sediments, and </a:t>
            </a:r>
            <a:r>
              <a:rPr lang="en-US" sz="1200" i="1"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  relates to the material properties.   In this model, rapid subsidence is observed in the first few decades, after which the rate of subsidence slows considerably.  Most subsidence is finished after 75-80 years, when the surface is about 3 meters below sea level.   For example, at Year 30, the average subsidence rate (the slope of the tangent to the curve) is about 50 mm/yr.  By Year 100, the subsidence rate is only a few mm/yr. </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12</a:t>
            </a:fld>
            <a:endParaRPr lang="en-US"/>
          </a:p>
        </p:txBody>
      </p:sp>
    </p:spTree>
    <p:extLst>
      <p:ext uri="{BB962C8B-B14F-4D97-AF65-F5344CB8AC3E}">
        <p14:creationId xmlns:p14="http://schemas.microsoft.com/office/powerpoint/2010/main" val="348749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 8.1.</a:t>
            </a:r>
            <a:r>
              <a:rPr lang="en-US" sz="1200" kern="1200" dirty="0" smtClean="0">
                <a:solidFill>
                  <a:schemeClr val="tx1"/>
                </a:solidFill>
                <a:effectLst/>
                <a:latin typeface="+mn-lt"/>
                <a:ea typeface="+mn-ea"/>
                <a:cs typeface="+mn-cs"/>
              </a:rPr>
              <a:t>  Incoming solar radiation in the visible part of the electromagnetic spectrum compared to outgoing radiation emitted by the Earth into the atmosphere in the longer wavelength infra-red part of the spectrum, based on equation A 8.1.  On average, there is a balance between incoming and outgoing power. </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13</a:t>
            </a:fld>
            <a:endParaRPr lang="en-US"/>
          </a:p>
        </p:txBody>
      </p:sp>
    </p:spTree>
    <p:extLst>
      <p:ext uri="{BB962C8B-B14F-4D97-AF65-F5344CB8AC3E}">
        <p14:creationId xmlns:p14="http://schemas.microsoft.com/office/powerpoint/2010/main" val="937050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 8.2.</a:t>
            </a:r>
            <a:r>
              <a:rPr lang="en-US" sz="1200" kern="1200" dirty="0" smtClean="0">
                <a:solidFill>
                  <a:schemeClr val="tx1"/>
                </a:solidFill>
                <a:effectLst/>
                <a:latin typeface="+mn-lt"/>
                <a:ea typeface="+mn-ea"/>
                <a:cs typeface="+mn-cs"/>
              </a:rPr>
              <a:t>  Profiles of temperature versus depth for several boreholes in northern Alaska.  The dashed lines near the surface are the expected linear distribution.  Instead, most of the profiles are curved towards warmer surface temperature.  From </a:t>
            </a:r>
            <a:r>
              <a:rPr lang="en-US" sz="1200" i="1" kern="1200" dirty="0" err="1" smtClean="0">
                <a:solidFill>
                  <a:schemeClr val="tx1"/>
                </a:solidFill>
                <a:effectLst/>
                <a:latin typeface="+mn-lt"/>
                <a:ea typeface="+mn-ea"/>
                <a:cs typeface="+mn-cs"/>
              </a:rPr>
              <a:t>Lachenbruch</a:t>
            </a:r>
            <a:r>
              <a:rPr lang="en-US" sz="1200" i="1" kern="120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(1982). </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14</a:t>
            </a:fld>
            <a:endParaRPr lang="en-US"/>
          </a:p>
        </p:txBody>
      </p:sp>
    </p:spTree>
    <p:extLst>
      <p:ext uri="{BB962C8B-B14F-4D97-AF65-F5344CB8AC3E}">
        <p14:creationId xmlns:p14="http://schemas.microsoft.com/office/powerpoint/2010/main" val="2016569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A8.3, top</a:t>
            </a:r>
            <a:r>
              <a:rPr lang="en-US" sz="1200" kern="1200" dirty="0" smtClean="0">
                <a:solidFill>
                  <a:schemeClr val="tx1"/>
                </a:solidFill>
                <a:effectLst/>
                <a:latin typeface="+mn-lt"/>
                <a:ea typeface="+mn-ea"/>
                <a:cs typeface="+mn-cs"/>
              </a:rPr>
              <a:t>: Example mid-latitude temperature profile (small circles = data, line shows linear extrapolation to surface, shaded area shows region of anomalous heat).   </a:t>
            </a:r>
            <a:r>
              <a:rPr lang="en-US" sz="1200" b="1" kern="1200" dirty="0" smtClean="0">
                <a:solidFill>
                  <a:schemeClr val="tx1"/>
                </a:solidFill>
                <a:effectLst/>
                <a:latin typeface="+mn-lt"/>
                <a:ea typeface="+mn-ea"/>
                <a:cs typeface="+mn-cs"/>
              </a:rPr>
              <a:t>Base</a:t>
            </a:r>
            <a:r>
              <a:rPr lang="en-US" sz="1200" kern="1200" dirty="0" smtClean="0">
                <a:solidFill>
                  <a:schemeClr val="tx1"/>
                </a:solidFill>
                <a:effectLst/>
                <a:latin typeface="+mn-lt"/>
                <a:ea typeface="+mn-ea"/>
                <a:cs typeface="+mn-cs"/>
              </a:rPr>
              <a:t>:  reduced profile (observed temperature minus expected temperature), highlighting the upper 150 meters where temperatures are warmer than expected from the linear model.  From </a:t>
            </a:r>
            <a:r>
              <a:rPr lang="en-US" sz="1200" i="1" kern="1200" dirty="0" smtClean="0">
                <a:solidFill>
                  <a:schemeClr val="tx1"/>
                </a:solidFill>
                <a:effectLst/>
                <a:latin typeface="+mn-lt"/>
                <a:ea typeface="+mn-ea"/>
                <a:cs typeface="+mn-cs"/>
              </a:rPr>
              <a:t>Harris and Chapman</a:t>
            </a:r>
            <a:r>
              <a:rPr lang="en-US" sz="1200" kern="1200" dirty="0" smtClean="0">
                <a:solidFill>
                  <a:schemeClr val="tx1"/>
                </a:solidFill>
                <a:effectLst/>
                <a:latin typeface="+mn-lt"/>
                <a:ea typeface="+mn-ea"/>
                <a:cs typeface="+mn-cs"/>
              </a:rPr>
              <a:t> (2001).  </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15</a:t>
            </a:fld>
            <a:endParaRPr lang="en-US"/>
          </a:p>
        </p:txBody>
      </p:sp>
    </p:spTree>
    <p:extLst>
      <p:ext uri="{BB962C8B-B14F-4D97-AF65-F5344CB8AC3E}">
        <p14:creationId xmlns:p14="http://schemas.microsoft.com/office/powerpoint/2010/main" val="3014157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Figure A 8.4.  Temperature and atmospheric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spanning the last 800,000 years, using data from Antarctic ice cores.  Figure courtesy of A. </a:t>
            </a:r>
            <a:r>
              <a:rPr lang="en-US" sz="1200" kern="1200" dirty="0" err="1" smtClean="0">
                <a:solidFill>
                  <a:schemeClr val="tx1"/>
                </a:solidFill>
                <a:effectLst/>
                <a:latin typeface="+mn-lt"/>
                <a:ea typeface="+mn-ea"/>
                <a:cs typeface="+mn-cs"/>
              </a:rPr>
              <a:t>Shevenell</a:t>
            </a:r>
            <a:r>
              <a:rPr lang="en-US" sz="1200" kern="1200" dirty="0" smtClean="0">
                <a:solidFill>
                  <a:schemeClr val="tx1"/>
                </a:solidFill>
                <a:effectLst/>
                <a:latin typeface="+mn-lt"/>
                <a:ea typeface="+mn-ea"/>
                <a:cs typeface="+mn-cs"/>
              </a:rPr>
              <a:t>, using data from </a:t>
            </a:r>
            <a:r>
              <a:rPr lang="en-US" sz="1200" i="1" kern="1200" dirty="0" err="1" smtClean="0">
                <a:solidFill>
                  <a:schemeClr val="tx1"/>
                </a:solidFill>
                <a:effectLst/>
                <a:latin typeface="+mn-lt"/>
                <a:ea typeface="+mn-ea"/>
                <a:cs typeface="+mn-cs"/>
              </a:rPr>
              <a:t>Luthi</a:t>
            </a:r>
            <a:r>
              <a:rPr lang="en-US" sz="1200" i="1" kern="1200" dirty="0" smtClean="0">
                <a:solidFill>
                  <a:schemeClr val="tx1"/>
                </a:solidFill>
                <a:effectLst/>
                <a:latin typeface="+mn-lt"/>
                <a:ea typeface="+mn-ea"/>
                <a:cs typeface="+mn-cs"/>
              </a:rPr>
              <a:t> et al. </a:t>
            </a:r>
            <a:r>
              <a:rPr lang="en-US" sz="1200" kern="1200" dirty="0" smtClean="0">
                <a:solidFill>
                  <a:schemeClr val="tx1"/>
                </a:solidFill>
                <a:effectLst/>
                <a:latin typeface="+mn-lt"/>
                <a:ea typeface="+mn-ea"/>
                <a:cs typeface="+mn-cs"/>
              </a:rPr>
              <a:t>(2008) and </a:t>
            </a:r>
            <a:r>
              <a:rPr lang="en-US" sz="1200" i="1" kern="1200" dirty="0" err="1" smtClean="0">
                <a:solidFill>
                  <a:schemeClr val="tx1"/>
                </a:solidFill>
                <a:effectLst/>
                <a:latin typeface="+mn-lt"/>
                <a:ea typeface="+mn-ea"/>
                <a:cs typeface="+mn-cs"/>
              </a:rPr>
              <a:t>Shakun</a:t>
            </a:r>
            <a:r>
              <a:rPr lang="en-US" sz="1200" i="1" kern="120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(2015).</a:t>
            </a:r>
          </a:p>
          <a:p>
            <a:endParaRPr lang="en-US"/>
          </a:p>
        </p:txBody>
      </p:sp>
      <p:sp>
        <p:nvSpPr>
          <p:cNvPr id="4" name="Slide Number Placeholder 3"/>
          <p:cNvSpPr>
            <a:spLocks noGrp="1"/>
          </p:cNvSpPr>
          <p:nvPr>
            <p:ph type="sldNum" sz="quarter" idx="10"/>
          </p:nvPr>
        </p:nvSpPr>
        <p:spPr/>
        <p:txBody>
          <a:bodyPr/>
          <a:lstStyle/>
          <a:p>
            <a:fld id="{6A530E16-BE38-9645-98F4-488E8AD53238}" type="slidenum">
              <a:rPr lang="en-US" smtClean="0"/>
              <a:t>16</a:t>
            </a:fld>
            <a:endParaRPr lang="en-US"/>
          </a:p>
        </p:txBody>
      </p:sp>
    </p:spTree>
    <p:extLst>
      <p:ext uri="{BB962C8B-B14F-4D97-AF65-F5344CB8AC3E}">
        <p14:creationId xmlns:p14="http://schemas.microsoft.com/office/powerpoint/2010/main" val="84928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9.2.</a:t>
            </a:r>
            <a:r>
              <a:rPr lang="en-US" sz="1200" kern="1200" dirty="0" smtClean="0">
                <a:solidFill>
                  <a:schemeClr val="tx1"/>
                </a:solidFill>
                <a:effectLst/>
                <a:latin typeface="+mn-lt"/>
                <a:ea typeface="+mn-ea"/>
                <a:cs typeface="+mn-cs"/>
              </a:rPr>
              <a:t>  The May 1980 eruption of Mount St Helens.  Photo courtesy of US Geological Survey.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3</a:t>
            </a:fld>
            <a:endParaRPr lang="en-US"/>
          </a:p>
        </p:txBody>
      </p:sp>
    </p:spTree>
    <p:extLst>
      <p:ext uri="{BB962C8B-B14F-4D97-AF65-F5344CB8AC3E}">
        <p14:creationId xmlns:p14="http://schemas.microsoft.com/office/powerpoint/2010/main" val="1342719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 2.1</a:t>
            </a:r>
            <a:r>
              <a:rPr lang="en-US" sz="1200" b="0" kern="1200" baseline="0" dirty="0" smtClean="0">
                <a:solidFill>
                  <a:schemeClr val="tx1"/>
                </a:solidFill>
                <a:effectLst/>
                <a:latin typeface="+mn-lt"/>
                <a:ea typeface="+mn-ea"/>
                <a:cs typeface="+mn-cs"/>
              </a:rPr>
              <a:t> (Top). </a:t>
            </a:r>
            <a:r>
              <a:rPr lang="en-US" sz="1200" kern="1200" dirty="0" smtClean="0">
                <a:solidFill>
                  <a:schemeClr val="tx1"/>
                </a:solidFill>
                <a:effectLst/>
                <a:latin typeface="+mn-lt"/>
                <a:ea typeface="+mn-ea"/>
                <a:cs typeface="+mn-cs"/>
              </a:rPr>
              <a:t> Sense of relative motion for thrust faults.</a:t>
            </a:r>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4</a:t>
            </a:fld>
            <a:endParaRPr lang="en-US"/>
          </a:p>
        </p:txBody>
      </p:sp>
    </p:spTree>
    <p:extLst>
      <p:ext uri="{BB962C8B-B14F-4D97-AF65-F5344CB8AC3E}">
        <p14:creationId xmlns:p14="http://schemas.microsoft.com/office/powerpoint/2010/main" val="1094563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 2.1</a:t>
            </a:r>
            <a:r>
              <a:rPr lang="en-US" sz="1200" b="0" kern="1200" baseline="0" dirty="0" smtClean="0">
                <a:solidFill>
                  <a:schemeClr val="tx1"/>
                </a:solidFill>
                <a:effectLst/>
                <a:latin typeface="+mn-lt"/>
                <a:ea typeface="+mn-ea"/>
                <a:cs typeface="+mn-cs"/>
              </a:rPr>
              <a:t> (bottom).</a:t>
            </a:r>
            <a:r>
              <a:rPr lang="en-US" sz="1200" kern="1200" dirty="0" smtClean="0">
                <a:solidFill>
                  <a:schemeClr val="tx1"/>
                </a:solidFill>
                <a:effectLst/>
                <a:latin typeface="+mn-lt"/>
                <a:ea typeface="+mn-ea"/>
                <a:cs typeface="+mn-cs"/>
              </a:rPr>
              <a:t>  Sense of relative motion for strike slip faults </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5</a:t>
            </a:fld>
            <a:endParaRPr lang="en-US"/>
          </a:p>
        </p:txBody>
      </p:sp>
    </p:spTree>
    <p:extLst>
      <p:ext uri="{BB962C8B-B14F-4D97-AF65-F5344CB8AC3E}">
        <p14:creationId xmlns:p14="http://schemas.microsoft.com/office/powerpoint/2010/main" val="3938893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 2.2</a:t>
            </a:r>
            <a:r>
              <a:rPr lang="en-US" sz="1200" kern="1200" dirty="0" smtClean="0">
                <a:solidFill>
                  <a:schemeClr val="tx1"/>
                </a:solidFill>
                <a:effectLst/>
                <a:latin typeface="+mn-lt"/>
                <a:ea typeface="+mn-ea"/>
                <a:cs typeface="+mn-cs"/>
              </a:rPr>
              <a:t> GPS displacement data (triangles, with vertical lines showing measurement uncertainty) across the San Andreas Fault (SAF) in central California, showing the effect of elastic strain accumulation.  The displacement data were measured between 1994 and 2003, on stations that defined a profile perpendicular to the fault.   The “S” shaped curve shows a model fit to the GPS data, and indicates strain accumulation in the Earth’s upper crust (the “stick” part of the stick-slip earthquake cycle; compare to the figure in Box 2.3, middle panel).  Modified from </a:t>
            </a:r>
            <a:r>
              <a:rPr lang="en-US" sz="1200" i="1" kern="1200" dirty="0" err="1" smtClean="0">
                <a:solidFill>
                  <a:schemeClr val="tx1"/>
                </a:solidFill>
                <a:effectLst/>
                <a:latin typeface="+mn-lt"/>
                <a:ea typeface="+mn-ea"/>
                <a:cs typeface="+mn-cs"/>
              </a:rPr>
              <a:t>Schmalzle</a:t>
            </a:r>
            <a:r>
              <a:rPr lang="en-US" sz="1200" i="1" kern="1200" dirty="0" smtClean="0">
                <a:solidFill>
                  <a:schemeClr val="tx1"/>
                </a:solidFill>
                <a:effectLst/>
                <a:latin typeface="+mn-lt"/>
                <a:ea typeface="+mn-ea"/>
                <a:cs typeface="+mn-cs"/>
              </a:rPr>
              <a:t> et al.</a:t>
            </a:r>
            <a:r>
              <a:rPr lang="en-US" sz="1200" kern="1200" dirty="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(2005). </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6</a:t>
            </a:fld>
            <a:endParaRPr lang="en-US"/>
          </a:p>
        </p:txBody>
      </p:sp>
    </p:spTree>
    <p:extLst>
      <p:ext uri="{BB962C8B-B14F-4D97-AF65-F5344CB8AC3E}">
        <p14:creationId xmlns:p14="http://schemas.microsoft.com/office/powerpoint/2010/main" val="3400266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 3.1 Aliasing.</a:t>
            </a:r>
            <a:r>
              <a:rPr lang="en-US" sz="1200" kern="1200" dirty="0" smtClean="0">
                <a:solidFill>
                  <a:schemeClr val="tx1"/>
                </a:solidFill>
                <a:effectLst/>
                <a:latin typeface="+mn-lt"/>
                <a:ea typeface="+mn-ea"/>
                <a:cs typeface="+mn-cs"/>
              </a:rPr>
              <a:t> The top graph is a representation of the true signal (the vertical axis might be voltage or current, while the horizontal axis is time).  The sinusoidal signal appears somewhat choppy because it has been slightly under-sampled (20 samples per cycle) but the original smooth sinusoidal shape is still obvious.  The middle graph shows an example of highly aliased sampling (small squares, less than one sample per cycle, total 13 samples).  The bottom graph shows the signal we would infer if we only had those 13 samples.  If one wished to determine the period of the signal (the time between the peaks), the aliased signal would give a result that is far too long.  Adequate sampling would require that, at a minimum, we sample every peak and valley (two samples per cycle).  This type of sampling (the minimum necessary to determine the true period) is called the </a:t>
            </a:r>
            <a:r>
              <a:rPr lang="en-US" sz="1200" kern="1200" dirty="0" err="1" smtClean="0">
                <a:solidFill>
                  <a:schemeClr val="tx1"/>
                </a:solidFill>
                <a:effectLst/>
                <a:latin typeface="+mn-lt"/>
                <a:ea typeface="+mn-ea"/>
                <a:cs typeface="+mn-cs"/>
              </a:rPr>
              <a:t>Nyquist</a:t>
            </a:r>
            <a:r>
              <a:rPr lang="en-US" sz="1200" kern="1200" dirty="0" smtClean="0">
                <a:solidFill>
                  <a:schemeClr val="tx1"/>
                </a:solidFill>
                <a:effectLst/>
                <a:latin typeface="+mn-lt"/>
                <a:ea typeface="+mn-ea"/>
                <a:cs typeface="+mn-cs"/>
              </a:rPr>
              <a:t> frequency, after the electrical engineer who first described it. </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7</a:t>
            </a:fld>
            <a:endParaRPr lang="en-US"/>
          </a:p>
        </p:txBody>
      </p:sp>
    </p:spTree>
    <p:extLst>
      <p:ext uri="{BB962C8B-B14F-4D97-AF65-F5344CB8AC3E}">
        <p14:creationId xmlns:p14="http://schemas.microsoft.com/office/powerpoint/2010/main" val="3439827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 4.</a:t>
            </a:r>
            <a:r>
              <a:rPr lang="en-US" sz="1200" kern="1200" dirty="0" smtClean="0">
                <a:solidFill>
                  <a:schemeClr val="tx1"/>
                </a:solidFill>
                <a:effectLst/>
                <a:latin typeface="+mn-lt"/>
                <a:ea typeface="+mn-ea"/>
                <a:cs typeface="+mn-cs"/>
              </a:rPr>
              <a:t>1 </a:t>
            </a:r>
            <a:r>
              <a:rPr lang="en-US" sz="1200" kern="1200" baseline="30000" dirty="0" smtClean="0">
                <a:solidFill>
                  <a:schemeClr val="tx1"/>
                </a:solidFill>
                <a:effectLst/>
                <a:latin typeface="+mn-lt"/>
                <a:ea typeface="+mn-ea"/>
                <a:cs typeface="+mn-cs"/>
              </a:rPr>
              <a:t>137</a:t>
            </a:r>
            <a:r>
              <a:rPr lang="en-US" sz="1200" kern="1200" dirty="0" smtClean="0">
                <a:solidFill>
                  <a:schemeClr val="tx1"/>
                </a:solidFill>
                <a:effectLst/>
                <a:latin typeface="+mn-lt"/>
                <a:ea typeface="+mn-ea"/>
                <a:cs typeface="+mn-cs"/>
              </a:rPr>
              <a:t>Cs decays via emission of a beta particle (high speed electron, symbol</a:t>
            </a:r>
            <a:r>
              <a:rPr lang="en-US" sz="1200" kern="1200" dirty="0" smtClean="0">
                <a:solidFill>
                  <a:schemeClr val="tx1"/>
                </a:solidFill>
                <a:effectLst/>
                <a:latin typeface="Symbol" charset="2"/>
                <a:ea typeface="+mn-ea"/>
                <a:cs typeface="Symbol" charset="2"/>
              </a:rPr>
              <a:t> b</a:t>
            </a:r>
            <a:r>
              <a:rPr lang="en-US" sz="1200" kern="1200" dirty="0" smtClean="0">
                <a:solidFill>
                  <a:schemeClr val="tx1"/>
                </a:solidFill>
                <a:effectLst/>
                <a:latin typeface="+mn-lt"/>
                <a:ea typeface="+mn-ea"/>
                <a:cs typeface="+mn-cs"/>
              </a:rPr>
              <a:t>-) to either a stable form of barium (</a:t>
            </a:r>
            <a:r>
              <a:rPr lang="en-US" sz="1200" kern="1200" baseline="30000" dirty="0" smtClean="0">
                <a:solidFill>
                  <a:schemeClr val="tx1"/>
                </a:solidFill>
                <a:effectLst/>
                <a:latin typeface="+mn-lt"/>
                <a:ea typeface="+mn-ea"/>
                <a:cs typeface="+mn-cs"/>
              </a:rPr>
              <a:t>137</a:t>
            </a:r>
            <a:r>
              <a:rPr lang="en-US" sz="1200" kern="1200" dirty="0" smtClean="0">
                <a:solidFill>
                  <a:schemeClr val="tx1"/>
                </a:solidFill>
                <a:effectLst/>
                <a:latin typeface="+mn-lt"/>
                <a:ea typeface="+mn-ea"/>
                <a:cs typeface="+mn-cs"/>
              </a:rPr>
              <a:t>Ba) or an unstable form, known as an isomer (</a:t>
            </a:r>
            <a:r>
              <a:rPr lang="en-US" sz="1200" kern="1200" baseline="30000" dirty="0" smtClean="0">
                <a:solidFill>
                  <a:schemeClr val="tx1"/>
                </a:solidFill>
                <a:effectLst/>
                <a:latin typeface="+mn-lt"/>
                <a:ea typeface="+mn-ea"/>
                <a:cs typeface="+mn-cs"/>
              </a:rPr>
              <a:t>137m</a:t>
            </a:r>
            <a:r>
              <a:rPr lang="en-US" sz="1200" kern="1200" dirty="0" smtClean="0">
                <a:solidFill>
                  <a:schemeClr val="tx1"/>
                </a:solidFill>
                <a:effectLst/>
                <a:latin typeface="+mn-lt"/>
                <a:ea typeface="+mn-ea"/>
                <a:cs typeface="+mn-cs"/>
              </a:rPr>
              <a:t>Ba, where the </a:t>
            </a:r>
            <a:r>
              <a:rPr lang="en-US" sz="1200" i="1" kern="1200" dirty="0" smtClean="0">
                <a:solidFill>
                  <a:schemeClr val="tx1"/>
                </a:solidFill>
                <a:effectLst/>
                <a:latin typeface="+mn-lt"/>
                <a:ea typeface="+mn-ea"/>
                <a:cs typeface="+mn-cs"/>
              </a:rPr>
              <a:t>m</a:t>
            </a:r>
            <a:r>
              <a:rPr lang="en-US" sz="1200" kern="1200" dirty="0" smtClean="0">
                <a:solidFill>
                  <a:schemeClr val="tx1"/>
                </a:solidFill>
                <a:effectLst/>
                <a:latin typeface="+mn-lt"/>
                <a:ea typeface="+mn-ea"/>
                <a:cs typeface="+mn-cs"/>
              </a:rPr>
              <a:t> stands for isomer).  In the latter case, which occurs about 95% of the time, the unstable form decays almost immediately to the stable form by emitting a Gamma ray (symbol </a:t>
            </a:r>
            <a:r>
              <a:rPr lang="en-US" sz="1200" kern="1200" dirty="0" smtClean="0">
                <a:solidFill>
                  <a:schemeClr val="tx1"/>
                </a:solidFill>
                <a:effectLst/>
                <a:latin typeface="Symbol" charset="2"/>
                <a:ea typeface="+mn-ea"/>
                <a:cs typeface="Symbol" charset="2"/>
              </a:rPr>
              <a:t>g</a:t>
            </a:r>
            <a:r>
              <a:rPr lang="en-US" sz="1200" kern="1200" dirty="0" smtClean="0">
                <a:solidFill>
                  <a:schemeClr val="tx1"/>
                </a:solidFill>
                <a:effectLst/>
                <a:latin typeface="+mn-lt"/>
                <a:ea typeface="+mn-ea"/>
                <a:cs typeface="+mn-cs"/>
              </a:rPr>
              <a:t>). The energy of each emission, shown here in units of millions of electron-volts (MeV) is always the same, 0.66 MeV for the Gamma radiation, 0.51 and 1.17 MeV for the Beta particles. </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8</a:t>
            </a:fld>
            <a:endParaRPr lang="en-US"/>
          </a:p>
        </p:txBody>
      </p:sp>
    </p:spTree>
    <p:extLst>
      <p:ext uri="{BB962C8B-B14F-4D97-AF65-F5344CB8AC3E}">
        <p14:creationId xmlns:p14="http://schemas.microsoft.com/office/powerpoint/2010/main" val="3268335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 6.1.</a:t>
            </a:r>
            <a:r>
              <a:rPr lang="en-US" sz="1200" kern="1200" dirty="0" smtClean="0">
                <a:solidFill>
                  <a:schemeClr val="tx1"/>
                </a:solidFill>
                <a:effectLst/>
                <a:latin typeface="+mn-lt"/>
                <a:ea typeface="+mn-ea"/>
                <a:cs typeface="+mn-cs"/>
              </a:rPr>
              <a:t> Lead in topsoil in London, England, measured by the British Geological Survey in 2008-2009.  The scale bar on the right is in units of milligrams (mg) of lead per kilogram (kg) of soil (mg/kg).   Levels above 100 mg/kg are generally considered unsafe, although the Dutch government sets a standard of 40mg/kg. Note that most of central London exceeds even the higher value.  Most major urban centers show similar levels of lead contamination in their topsoil.  Reproduced by permission of the British Geological Survey © NERC.  All rights reserved. CP14/021.</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9</a:t>
            </a:fld>
            <a:endParaRPr lang="en-US"/>
          </a:p>
        </p:txBody>
      </p:sp>
    </p:spTree>
    <p:extLst>
      <p:ext uri="{BB962C8B-B14F-4D97-AF65-F5344CB8AC3E}">
        <p14:creationId xmlns:p14="http://schemas.microsoft.com/office/powerpoint/2010/main" val="4070762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A 6.2</a:t>
            </a:r>
            <a:r>
              <a:rPr lang="en-US" sz="1200" kern="1200" dirty="0" smtClean="0">
                <a:solidFill>
                  <a:schemeClr val="tx1"/>
                </a:solidFill>
                <a:effectLst/>
                <a:latin typeface="+mn-lt"/>
                <a:ea typeface="+mn-ea"/>
                <a:cs typeface="+mn-cs"/>
              </a:rPr>
              <a:t>.  Population trends for snowshoe hares and lynxes in the Canadian boreal forest, based on data collected by the Hudson Bay Company. </a:t>
            </a:r>
          </a:p>
          <a:p>
            <a:endParaRPr lang="en-US" dirty="0"/>
          </a:p>
        </p:txBody>
      </p:sp>
      <p:sp>
        <p:nvSpPr>
          <p:cNvPr id="4" name="Slide Number Placeholder 3"/>
          <p:cNvSpPr>
            <a:spLocks noGrp="1"/>
          </p:cNvSpPr>
          <p:nvPr>
            <p:ph type="sldNum" sz="quarter" idx="10"/>
          </p:nvPr>
        </p:nvSpPr>
        <p:spPr/>
        <p:txBody>
          <a:bodyPr/>
          <a:lstStyle/>
          <a:p>
            <a:fld id="{6A530E16-BE38-9645-98F4-488E8AD53238}" type="slidenum">
              <a:rPr lang="en-US" smtClean="0"/>
              <a:t>10</a:t>
            </a:fld>
            <a:endParaRPr lang="en-US"/>
          </a:p>
        </p:txBody>
      </p:sp>
    </p:spTree>
    <p:extLst>
      <p:ext uri="{BB962C8B-B14F-4D97-AF65-F5344CB8AC3E}">
        <p14:creationId xmlns:p14="http://schemas.microsoft.com/office/powerpoint/2010/main" val="910954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DFCD74-52B9-0046-9947-24220C316A36}"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19105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FCD74-52B9-0046-9947-24220C316A36}"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326556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FCD74-52B9-0046-9947-24220C316A36}"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3211478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DFCD74-52B9-0046-9947-24220C316A36}"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351665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DFCD74-52B9-0046-9947-24220C316A36}"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257564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DFCD74-52B9-0046-9947-24220C316A36}"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3172176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DFCD74-52B9-0046-9947-24220C316A36}" type="datetimeFigureOut">
              <a:rPr lang="en-US" smtClean="0"/>
              <a:t>2/17/17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3649317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DFCD74-52B9-0046-9947-24220C316A36}" type="datetimeFigureOut">
              <a:rPr lang="en-US" smtClean="0"/>
              <a:t>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960887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FCD74-52B9-0046-9947-24220C316A36}" type="datetimeFigureOut">
              <a:rPr lang="en-US" smtClean="0"/>
              <a:t>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5580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FCD74-52B9-0046-9947-24220C316A36}"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4052188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DFCD74-52B9-0046-9947-24220C316A36}"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754F4F-EC34-C141-A6C0-664521836207}" type="slidenum">
              <a:rPr lang="en-US" smtClean="0"/>
              <a:t>‹#›</a:t>
            </a:fld>
            <a:endParaRPr lang="en-US"/>
          </a:p>
        </p:txBody>
      </p:sp>
    </p:spTree>
    <p:extLst>
      <p:ext uri="{BB962C8B-B14F-4D97-AF65-F5344CB8AC3E}">
        <p14:creationId xmlns:p14="http://schemas.microsoft.com/office/powerpoint/2010/main" val="11164929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FCD74-52B9-0046-9947-24220C316A36}" type="datetimeFigureOut">
              <a:rPr lang="en-US" smtClean="0"/>
              <a:t>2/17/17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54F4F-EC34-C141-A6C0-664521836207}" type="slidenum">
              <a:rPr lang="en-US" smtClean="0"/>
              <a:t>‹#›</a:t>
            </a:fld>
            <a:endParaRPr lang="en-US"/>
          </a:p>
        </p:txBody>
      </p:sp>
    </p:spTree>
    <p:extLst>
      <p:ext uri="{BB962C8B-B14F-4D97-AF65-F5344CB8AC3E}">
        <p14:creationId xmlns:p14="http://schemas.microsoft.com/office/powerpoint/2010/main" val="2402374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34357"/>
            <a:ext cx="7772400" cy="1470025"/>
          </a:xfrm>
        </p:spPr>
        <p:txBody>
          <a:bodyPr>
            <a:normAutofit fontScale="90000"/>
          </a:bodyPr>
          <a:lstStyle/>
          <a:p>
            <a:r>
              <a:rPr lang="en-US" dirty="0" smtClean="0"/>
              <a:t>Figures from Curbing Catastrophe</a:t>
            </a:r>
            <a:br>
              <a:rPr lang="en-US" dirty="0" smtClean="0"/>
            </a:br>
            <a:r>
              <a:rPr lang="en-US" dirty="0" smtClean="0"/>
              <a:t>(Chapter Nine and Appendix)</a:t>
            </a:r>
            <a:endParaRPr lang="en-US" dirty="0"/>
          </a:p>
        </p:txBody>
      </p:sp>
      <p:sp>
        <p:nvSpPr>
          <p:cNvPr id="3" name="Subtitle 2"/>
          <p:cNvSpPr>
            <a:spLocks noGrp="1"/>
          </p:cNvSpPr>
          <p:nvPr>
            <p:ph type="subTitle" idx="1"/>
          </p:nvPr>
        </p:nvSpPr>
        <p:spPr>
          <a:xfrm>
            <a:off x="1371600" y="3445628"/>
            <a:ext cx="6400800" cy="1752600"/>
          </a:xfrm>
        </p:spPr>
        <p:txBody>
          <a:bodyPr/>
          <a:lstStyle/>
          <a:p>
            <a:r>
              <a:rPr lang="en-US" dirty="0" smtClean="0"/>
              <a:t>Timothy H Dixon</a:t>
            </a:r>
          </a:p>
          <a:p>
            <a:r>
              <a:rPr lang="en-US" dirty="0" smtClean="0"/>
              <a:t>University of South Florida</a:t>
            </a:r>
          </a:p>
          <a:p>
            <a:r>
              <a:rPr lang="en-US" dirty="0" smtClean="0"/>
              <a:t>Tampa</a:t>
            </a:r>
            <a:endParaRPr lang="en-US" dirty="0"/>
          </a:p>
        </p:txBody>
      </p:sp>
    </p:spTree>
    <p:extLst>
      <p:ext uri="{BB962C8B-B14F-4D97-AF65-F5344CB8AC3E}">
        <p14:creationId xmlns:p14="http://schemas.microsoft.com/office/powerpoint/2010/main" val="32199572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preferRelativeResize="0">
            <a:picLocks noGrp="1" noChangeAspect="1"/>
          </p:cNvPicPr>
          <p:nvPr>
            <p:ph idx="1"/>
          </p:nvPr>
        </p:nvPicPr>
        <p:blipFill rotWithShape="1">
          <a:blip r:embed="rId3">
            <a:extLst>
              <a:ext uri="{28A0092B-C50C-407E-A947-70E740481C1C}">
                <a14:useLocalDpi xmlns:a14="http://schemas.microsoft.com/office/drawing/2010/main" val="0"/>
              </a:ext>
            </a:extLst>
          </a:blip>
          <a:srcRect t="22502" b="22502"/>
          <a:stretch/>
        </p:blipFill>
        <p:spPr bwMode="auto">
          <a:xfrm>
            <a:off x="-2709300" y="-558791"/>
            <a:ext cx="14689846" cy="80788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94696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7" y="-38620"/>
            <a:ext cx="8229600" cy="1143000"/>
          </a:xfrm>
        </p:spPr>
        <p:txBody>
          <a:bodyPr/>
          <a:lstStyle/>
          <a:p>
            <a:r>
              <a:rPr lang="en-US" dirty="0" smtClean="0"/>
              <a:t>Exponential Growth</a:t>
            </a:r>
            <a:endParaRPr lang="en-US" dirty="0"/>
          </a:p>
        </p:txBody>
      </p:sp>
      <p:pic>
        <p:nvPicPr>
          <p:cNvPr id="4" name="Content Placeholder 3"/>
          <p:cNvPicPr preferRelativeResize="0">
            <a:picLocks noGrp="1" noChangeAspect="1"/>
          </p:cNvPicPr>
          <p:nvPr>
            <p:ph idx="1"/>
          </p:nvPr>
        </p:nvPicPr>
        <p:blipFill rotWithShape="1">
          <a:blip r:embed="rId3">
            <a:extLst>
              <a:ext uri="{28A0092B-C50C-407E-A947-70E740481C1C}">
                <a14:useLocalDpi xmlns:a14="http://schemas.microsoft.com/office/drawing/2010/main" val="0"/>
              </a:ext>
            </a:extLst>
          </a:blip>
          <a:srcRect t="22502" b="22502"/>
          <a:stretch/>
        </p:blipFill>
        <p:spPr bwMode="auto">
          <a:xfrm>
            <a:off x="-2963300" y="-110052"/>
            <a:ext cx="15109556" cy="83096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702035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195" y="-131754"/>
            <a:ext cx="8229600" cy="1143000"/>
          </a:xfrm>
        </p:spPr>
        <p:txBody>
          <a:bodyPr>
            <a:normAutofit/>
          </a:bodyPr>
          <a:lstStyle/>
          <a:p>
            <a:r>
              <a:rPr lang="en-US" sz="3200" dirty="0" smtClean="0"/>
              <a:t>Exponentially Decreasing Subsidence</a:t>
            </a:r>
            <a:endParaRPr lang="en-US" sz="3200" dirty="0"/>
          </a:p>
        </p:txBody>
      </p:sp>
      <p:sp>
        <p:nvSpPr>
          <p:cNvPr id="3" name="Content Placeholder 2"/>
          <p:cNvSpPr>
            <a:spLocks noGrp="1"/>
          </p:cNvSpPr>
          <p:nvPr>
            <p:ph idx="1"/>
          </p:nvPr>
        </p:nvSpPr>
        <p:spPr/>
        <p:txBody>
          <a:bodyPr/>
          <a:lstStyle/>
          <a:p>
            <a:endParaRPr lang="en-US"/>
          </a:p>
        </p:txBody>
      </p:sp>
      <p:pic>
        <p:nvPicPr>
          <p:cNvPr id="4" name="Picture 3"/>
          <p:cNvPicPr preferRelativeResize="0">
            <a:picLocks noChangeAspect="1"/>
          </p:cNvPicPr>
          <p:nvPr/>
        </p:nvPicPr>
        <p:blipFill rotWithShape="1">
          <a:blip r:embed="rId3">
            <a:extLst>
              <a:ext uri="{28A0092B-C50C-407E-A947-70E740481C1C}">
                <a14:useLocalDpi xmlns:a14="http://schemas.microsoft.com/office/drawing/2010/main" val="0"/>
              </a:ext>
            </a:extLst>
          </a:blip>
          <a:srcRect l="25000" t="28331" r="23336" b="29999"/>
          <a:stretch/>
        </p:blipFill>
        <p:spPr bwMode="auto">
          <a:xfrm>
            <a:off x="632381" y="660414"/>
            <a:ext cx="7653345" cy="6172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34268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preferRelativeResize="0">
            <a:picLocks noGrp="1" noChangeAspect="1"/>
          </p:cNvPicPr>
          <p:nvPr>
            <p:ph idx="1"/>
          </p:nvPr>
        </p:nvPicPr>
        <p:blipFill rotWithShape="1">
          <a:blip r:embed="rId3">
            <a:extLst>
              <a:ext uri="{28A0092B-C50C-407E-A947-70E740481C1C}">
                <a14:useLocalDpi xmlns:a14="http://schemas.microsoft.com/office/drawing/2010/main" val="0"/>
              </a:ext>
            </a:extLst>
          </a:blip>
          <a:srcRect t="22502" b="22502"/>
          <a:stretch/>
        </p:blipFill>
        <p:spPr bwMode="auto">
          <a:xfrm>
            <a:off x="-1405430" y="330225"/>
            <a:ext cx="13167369" cy="724154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165632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preferRelativeResize="0">
            <a:picLocks noGrp="1" noChangeAspect="1"/>
          </p:cNvPicPr>
          <p:nvPr>
            <p:ph idx="1"/>
          </p:nvPr>
        </p:nvPicPr>
        <p:blipFill rotWithShape="1">
          <a:blip r:embed="rId3">
            <a:extLst>
              <a:ext uri="{28A0092B-C50C-407E-A947-70E740481C1C}">
                <a14:useLocalDpi xmlns:a14="http://schemas.microsoft.com/office/drawing/2010/main" val="0"/>
              </a:ext>
            </a:extLst>
          </a:blip>
          <a:srcRect t="1022" b="450"/>
          <a:stretch/>
        </p:blipFill>
        <p:spPr bwMode="auto">
          <a:xfrm>
            <a:off x="2116645" y="177827"/>
            <a:ext cx="4898546" cy="6404768"/>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3119899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73"/>
            <a:ext cx="8229600" cy="1143000"/>
          </a:xfrm>
        </p:spPr>
        <p:txBody>
          <a:bodyPr/>
          <a:lstStyle/>
          <a:p>
            <a:endParaRPr lang="en-US"/>
          </a:p>
        </p:txBody>
      </p:sp>
      <p:pic>
        <p:nvPicPr>
          <p:cNvPr id="4" name="Content Placeholder 3"/>
          <p:cNvPicPr preferRelativeResize="0">
            <a:picLocks noGrp="1" noChangeAspect="1"/>
          </p:cNvPicPr>
          <p:nvPr>
            <p:ph idx="1"/>
          </p:nvPr>
        </p:nvPicPr>
        <p:blipFill rotWithShape="1">
          <a:blip r:embed="rId3">
            <a:extLst>
              <a:ext uri="{28A0092B-C50C-407E-A947-70E740481C1C}">
                <a14:useLocalDpi xmlns:a14="http://schemas.microsoft.com/office/drawing/2010/main" val="0"/>
              </a:ext>
            </a:extLst>
          </a:blip>
          <a:srcRect t="-962" b="-3298"/>
          <a:stretch/>
        </p:blipFill>
        <p:spPr bwMode="auto">
          <a:xfrm>
            <a:off x="1811837" y="279425"/>
            <a:ext cx="5898977" cy="6503213"/>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47656041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t="-2485" b="-8908"/>
          <a:stretch/>
        </p:blipFill>
        <p:spPr>
          <a:xfrm>
            <a:off x="524932" y="296359"/>
            <a:ext cx="8229600" cy="6355080"/>
          </a:xfrm>
          <a:prstGeom prst="rect">
            <a:avLst/>
          </a:prstGeom>
        </p:spPr>
      </p:pic>
    </p:spTree>
    <p:extLst>
      <p:ext uri="{BB962C8B-B14F-4D97-AF65-F5344CB8AC3E}">
        <p14:creationId xmlns:p14="http://schemas.microsoft.com/office/powerpoint/2010/main" val="223536528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preferRelativeResize="0">
            <a:picLocks noGrp="1" noChangeAspect="1"/>
          </p:cNvPicPr>
          <p:nvPr>
            <p:ph idx="1"/>
          </p:nvPr>
        </p:nvPicPr>
        <p:blipFill rotWithShape="1">
          <a:blip r:embed="rId3">
            <a:extLst>
              <a:ext uri="{28A0092B-C50C-407E-A947-70E740481C1C}">
                <a14:useLocalDpi xmlns:a14="http://schemas.microsoft.com/office/drawing/2010/main" val="0"/>
              </a:ext>
            </a:extLst>
          </a:blip>
          <a:srcRect t="7289" b="-1304"/>
          <a:stretch/>
        </p:blipFill>
        <p:spPr>
          <a:xfrm>
            <a:off x="1320783" y="-245488"/>
            <a:ext cx="6399336" cy="7785860"/>
          </a:xfrm>
          <a:prstGeom prst="rect">
            <a:avLst/>
          </a:prstGeom>
        </p:spPr>
      </p:pic>
    </p:spTree>
    <p:extLst>
      <p:ext uri="{BB962C8B-B14F-4D97-AF65-F5344CB8AC3E}">
        <p14:creationId xmlns:p14="http://schemas.microsoft.com/office/powerpoint/2010/main" val="402255775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2409101" y="-604"/>
            <a:ext cx="4566719" cy="6877728"/>
          </a:xfrm>
          <a:prstGeom prst="rect">
            <a:avLst/>
          </a:prstGeom>
        </p:spPr>
      </p:pic>
    </p:spTree>
    <p:extLst>
      <p:ext uri="{BB962C8B-B14F-4D97-AF65-F5344CB8AC3E}">
        <p14:creationId xmlns:p14="http://schemas.microsoft.com/office/powerpoint/2010/main" val="27301153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Picture 5"/>
          <p:cNvPicPr preferRelativeResize="0">
            <a:picLocks noChangeAspect="1"/>
          </p:cNvPicPr>
          <p:nvPr/>
        </p:nvPicPr>
        <p:blipFill rotWithShape="1">
          <a:blip r:embed="rId3">
            <a:extLst>
              <a:ext uri="{28A0092B-C50C-407E-A947-70E740481C1C}">
                <a14:useLocalDpi xmlns:a14="http://schemas.microsoft.com/office/drawing/2010/main" val="0"/>
              </a:ext>
            </a:extLst>
          </a:blip>
          <a:srcRect l="16667" t="6666" r="29999" b="35554"/>
          <a:stretch/>
        </p:blipFill>
        <p:spPr bwMode="auto">
          <a:xfrm>
            <a:off x="1816210" y="769090"/>
            <a:ext cx="5131235" cy="4169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197703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6" name="Content Placeholder 5"/>
          <p:cNvPicPr preferRelativeResize="0">
            <a:picLocks noGrp="1" noChangeAspect="1"/>
          </p:cNvPicPr>
          <p:nvPr>
            <p:ph idx="1"/>
          </p:nvPr>
        </p:nvPicPr>
        <p:blipFill rotWithShape="1">
          <a:blip r:embed="rId3">
            <a:extLst>
              <a:ext uri="{28A0092B-C50C-407E-A947-70E740481C1C}">
                <a14:useLocalDpi xmlns:a14="http://schemas.microsoft.com/office/drawing/2010/main" val="0"/>
              </a:ext>
            </a:extLst>
          </a:blip>
          <a:srcRect t="7411" b="19262"/>
          <a:stretch/>
        </p:blipFill>
        <p:spPr bwMode="auto">
          <a:xfrm>
            <a:off x="660396" y="990600"/>
            <a:ext cx="8229600" cy="45259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39260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descr="example"/>
          <p:cNvPicPr preferRelativeResize="0">
            <a:picLocks noChangeAspect="1"/>
          </p:cNvPicPr>
          <p:nvPr/>
        </p:nvPicPr>
        <p:blipFill rotWithShape="1">
          <a:blip r:embed="rId3">
            <a:extLst>
              <a:ext uri="{28A0092B-C50C-407E-A947-70E740481C1C}">
                <a14:useLocalDpi xmlns:a14="http://schemas.microsoft.com/office/drawing/2010/main" val="0"/>
              </a:ext>
            </a:extLst>
          </a:blip>
          <a:srcRect r="43334" b="9374"/>
          <a:stretch/>
        </p:blipFill>
        <p:spPr bwMode="auto">
          <a:xfrm>
            <a:off x="1089439" y="248741"/>
            <a:ext cx="6400101" cy="5422648"/>
          </a:xfrm>
          <a:prstGeom prst="rect">
            <a:avLst/>
          </a:prstGeom>
          <a:noFill/>
          <a:ln>
            <a:noFill/>
          </a:ln>
          <a:extLst>
            <a:ext uri="{53640926-AAD7-44d8-BBD7-CCE9431645EC}">
              <a14:shadowObscured xmlns:a14="http://schemas.microsoft.com/office/drawing/2010/main"/>
            </a:ext>
            <a:ext uri="{FAA26D3D-D897-4be2-8F04-BA451C77F1D7}">
              <ma14:placeholderFlag xmlns:ma14="http://schemas.microsoft.com/office/mac/drawingml/2011/main" val="1"/>
            </a:ext>
          </a:extLst>
        </p:spPr>
      </p:pic>
      <p:sp>
        <p:nvSpPr>
          <p:cNvPr id="4" name="TextBox 3"/>
          <p:cNvSpPr txBox="1"/>
          <p:nvPr/>
        </p:nvSpPr>
        <p:spPr>
          <a:xfrm>
            <a:off x="2681176" y="5604934"/>
            <a:ext cx="5063556" cy="984885"/>
          </a:xfrm>
          <a:prstGeom prst="rect">
            <a:avLst/>
          </a:prstGeom>
          <a:noFill/>
        </p:spPr>
        <p:txBody>
          <a:bodyPr wrap="none" rtlCol="0">
            <a:spAutoFit/>
          </a:bodyPr>
          <a:lstStyle/>
          <a:p>
            <a:r>
              <a:rPr lang="en-US" sz="4000" dirty="0"/>
              <a:t>Distance from SAF (km)</a:t>
            </a:r>
          </a:p>
          <a:p>
            <a:endParaRPr lang="en-US" dirty="0"/>
          </a:p>
        </p:txBody>
      </p:sp>
    </p:spTree>
    <p:extLst>
      <p:ext uri="{BB962C8B-B14F-4D97-AF65-F5344CB8AC3E}">
        <p14:creationId xmlns:p14="http://schemas.microsoft.com/office/powerpoint/2010/main" val="41420540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preferRelativeResize="0">
            <a:picLocks noGrp="1" noChangeAspect="1"/>
          </p:cNvPicPr>
          <p:nvPr>
            <p:ph idx="1"/>
          </p:nvPr>
        </p:nvPicPr>
        <p:blipFill rotWithShape="1">
          <a:blip r:embed="rId3">
            <a:extLst>
              <a:ext uri="{28A0092B-C50C-407E-A947-70E740481C1C}">
                <a14:useLocalDpi xmlns:a14="http://schemas.microsoft.com/office/drawing/2010/main" val="0"/>
              </a:ext>
            </a:extLst>
          </a:blip>
          <a:srcRect l="19096" t="29539" r="20835" b="12126"/>
          <a:stretch/>
        </p:blipFill>
        <p:spPr bwMode="auto">
          <a:xfrm>
            <a:off x="321726" y="736608"/>
            <a:ext cx="8511004" cy="6198759"/>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3928509" y="338669"/>
            <a:ext cx="1631201" cy="646331"/>
          </a:xfrm>
          <a:prstGeom prst="rect">
            <a:avLst/>
          </a:prstGeom>
          <a:noFill/>
        </p:spPr>
        <p:txBody>
          <a:bodyPr wrap="none" rtlCol="0">
            <a:spAutoFit/>
          </a:bodyPr>
          <a:lstStyle/>
          <a:p>
            <a:r>
              <a:rPr lang="en-US" sz="3600" dirty="0" smtClean="0"/>
              <a:t>Aliasing</a:t>
            </a:r>
            <a:endParaRPr lang="en-US" sz="3600" dirty="0"/>
          </a:p>
        </p:txBody>
      </p:sp>
    </p:spTree>
    <p:extLst>
      <p:ext uri="{BB962C8B-B14F-4D97-AF65-F5344CB8AC3E}">
        <p14:creationId xmlns:p14="http://schemas.microsoft.com/office/powerpoint/2010/main" val="27022984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3">
            <a:extLst>
              <a:ext uri="{28A0092B-C50C-407E-A947-70E740481C1C}">
                <a14:useLocalDpi xmlns:a14="http://schemas.microsoft.com/office/drawing/2010/main" val="0"/>
              </a:ext>
            </a:extLst>
          </a:blip>
          <a:srcRect t="13336" b="13336"/>
          <a:stretch/>
        </p:blipFill>
        <p:spPr bwMode="auto">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68904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
        <p:nvSpPr>
          <p:cNvPr id="5" name="Title 4"/>
          <p:cNvSpPr>
            <a:spLocks noGrp="1"/>
          </p:cNvSpPr>
          <p:nvPr>
            <p:ph type="title"/>
          </p:nvPr>
        </p:nvSpPr>
        <p:spPr/>
        <p:txBody>
          <a:bodyPr/>
          <a:lstStyle/>
          <a:p>
            <a:endParaRPr lang="en-US"/>
          </a:p>
        </p:txBody>
      </p:sp>
      <p:pic>
        <p:nvPicPr>
          <p:cNvPr id="6" name="Picture 5"/>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524936" y="466941"/>
            <a:ext cx="8229588" cy="5159693"/>
          </a:xfrm>
          <a:prstGeom prst="rect">
            <a:avLst/>
          </a:prstGeom>
        </p:spPr>
      </p:pic>
    </p:spTree>
    <p:extLst>
      <p:ext uri="{BB962C8B-B14F-4D97-AF65-F5344CB8AC3E}">
        <p14:creationId xmlns:p14="http://schemas.microsoft.com/office/powerpoint/2010/main" val="386204292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2247</TotalTime>
  <Words>1004</Words>
  <Application>Microsoft Macintosh PowerPoint</Application>
  <PresentationFormat>On-screen Show (4:3)</PresentationFormat>
  <Paragraphs>42</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Figures from Curbing Catastrophe (Chapter Nine and Appendix)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Exponential Growth</vt:lpstr>
      <vt:lpstr>Exponentially Decreasing Subsidence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from Curbing Catastrophe</dc:title>
  <dc:creator>Timothy H Dixon</dc:creator>
  <cp:lastModifiedBy>Timothy H Dixon</cp:lastModifiedBy>
  <cp:revision>75</cp:revision>
  <dcterms:created xsi:type="dcterms:W3CDTF">2017-02-11T18:31:38Z</dcterms:created>
  <dcterms:modified xsi:type="dcterms:W3CDTF">2017-02-17T14:36:29Z</dcterms:modified>
</cp:coreProperties>
</file>